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notesMasterIdLst>
    <p:notesMasterId r:id="rId9"/>
  </p:notesMasterIdLst>
  <p:sldIdLst>
    <p:sldId id="309" r:id="rId2"/>
    <p:sldId id="310" r:id="rId3"/>
    <p:sldId id="302" r:id="rId4"/>
    <p:sldId id="311" r:id="rId5"/>
    <p:sldId id="312" r:id="rId6"/>
    <p:sldId id="313" r:id="rId7"/>
    <p:sldId id="31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na Savchenko" initials="HS" lastIdx="0" clrIdx="0">
    <p:extLst>
      <p:ext uri="{19B8F6BF-5375-455C-9EA6-DF929625EA0E}">
        <p15:presenceInfo xmlns="" xmlns:p15="http://schemas.microsoft.com/office/powerpoint/2012/main" userId="6f44990c936c3c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740000"/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8260" autoAdjust="0"/>
  </p:normalViewPr>
  <p:slideViewPr>
    <p:cSldViewPr snapToGrid="0">
      <p:cViewPr varScale="1">
        <p:scale>
          <a:sx n="59" d="100"/>
          <a:sy n="59" d="100"/>
        </p:scale>
        <p:origin x="-157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196E5-6179-41B5-9D12-E82BFFD4EE5C}" type="datetimeFigureOut">
              <a:rPr lang="uk-UA" smtClean="0"/>
              <a:t>29.11.2017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15333-ACC5-4D86-B8D7-9C42145B1C3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410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>
                <a:effectLst/>
              </a:rPr>
              <a:t>Окрім відповідної професійної підготовленості на успішність процесу адаптації впливає  </a:t>
            </a:r>
            <a:r>
              <a:rPr lang="uk-UA" sz="1200" b="1" i="1" dirty="0">
                <a:effectLst/>
              </a:rPr>
              <a:t>адекватність уявлень про зміст, умови та особливості самої суддівської діяльності,</a:t>
            </a:r>
            <a:r>
              <a:rPr lang="uk-UA" sz="1200" dirty="0">
                <a:effectLst/>
              </a:rPr>
              <a:t> що дозволяє в свою чергу визначити відповідність власних можливостей вимогам суддівської професії.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>
                <a:effectLst/>
              </a:rPr>
              <a:t>Перш ніж визначити психологічні особливості суддівської діяльності, варто зрозуміти, а для чого взагалі ця професія існує, в чому її сенс?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>
                <a:effectLst/>
              </a:rPr>
              <a:t>Яка головна мета суддівської діяльності? Для чого потрібні судді-професіонали? Варто підвести учасників під визначення </a:t>
            </a:r>
            <a:r>
              <a:rPr lang="uk-UA" sz="1200" b="1" dirty="0">
                <a:effectLst/>
              </a:rPr>
              <a:t>місії суддівства</a:t>
            </a:r>
            <a:r>
              <a:rPr lang="uk-UA" sz="1200" dirty="0">
                <a:effectLst/>
              </a:rPr>
              <a:t>.</a:t>
            </a:r>
            <a:endParaRPr lang="uk-UA" dirty="0">
              <a:effectLst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2350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uk-UA" dirty="0"/>
              <a:t>Це і є місія суддівства. Про яку кожен суддя має завжди пам’ятати. Втрачаючи з «поля зору» дану місію, діяльність судді втрачає сенс.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6217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Це основні фактори, з якими кожен суддя буде стикатися, виконуючи суддівську місію. Можна сказати, що це задачі.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Перед кандидатами стоїть непросте завдання: підпорядкувати  психічний склад власних інтелектуальних, мотиваційних (професійні інтереси та схильності), емоційних і вольових якостей  цим задачам. </a:t>
            </a:r>
            <a:endParaRPr lang="uk-UA" dirty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6386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Виконуючи задачі, також важливо врахувати реалії або умови суддівської діяльності, до яких кожному судді доводиться адаптуватися.</a:t>
            </a: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2994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>
                <a:effectLst/>
              </a:rPr>
              <a:t>Звичайно, за один день не можливо перелаштувати складні  психічні сфери особистості під особливості суддівської діяльності.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>
                <a:effectLst/>
              </a:rPr>
              <a:t>Тренінг – це можливість отримати певний досвід, який буде виступати як цінний дороговказ: на що саме звернути свою увагу,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>
                <a:effectLst/>
              </a:rPr>
              <a:t>над чим варто попрацювати, щоб в майбутньому швидше адаптуватися, зберегти фізичне та психічне здоров’я, добре виконувати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dirty="0">
                <a:effectLst/>
              </a:rPr>
              <a:t>свою роботу, отримувати задоволення від неї та бути успішним у професійній сфері. Власне, це все є </a:t>
            </a:r>
            <a:r>
              <a:rPr lang="uk-UA" sz="1200" b="1" i="1" dirty="0">
                <a:effectLst/>
              </a:rPr>
              <a:t>ознаками ефективної</a:t>
            </a:r>
            <a:r>
              <a:rPr lang="uk-UA" sz="1200" dirty="0">
                <a:effectLst/>
              </a:rPr>
              <a:t> </a:t>
            </a:r>
            <a:r>
              <a:rPr lang="uk-UA" sz="1200" b="1" i="1" dirty="0">
                <a:effectLst/>
              </a:rPr>
              <a:t>адаптації.</a:t>
            </a:r>
            <a:endParaRPr lang="uk-UA" dirty="0">
              <a:effectLst/>
            </a:endParaRPr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825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9505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судді ці засоби звичайно мають бути направлені на те, щоб  викликати повагу у всіх присутніх і переконання в здатності та вмінні вирішувати складні справи, долі окремих людей.</a:t>
            </a:r>
            <a:endParaRPr lang="uk-UA" dirty="0"/>
          </a:p>
          <a:p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Застосовуючи </a:t>
            </a:r>
            <a:r>
              <a:rPr lang="uk-UA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професійно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-рольову поведінку суддя маскує свої істинні внутрішні стани, що створює в оточуючих відчуття та уявлення вигідні для судді на даний момент. </a:t>
            </a:r>
          </a:p>
          <a:p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цього, звичайно, </a:t>
            </a:r>
            <a:r>
              <a:rPr lang="uk-UA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потрібно вміти оцінювати обстановку і передбачити враження, яке ви можете справити.</a:t>
            </a:r>
            <a:r>
              <a:rPr lang="uk-UA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uk-U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15333-ACC5-4D86-B8D7-9C42145B1C3A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220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03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23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81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51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3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7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19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686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14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4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1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11/29/2017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9927" y="407203"/>
            <a:ext cx="9783771" cy="563337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МІНІ-ЛЕКЦІЯ «ПСИХОЛОГІЧНІ ОСОБЛИВОСТІ СУДДІВСЬКОЇ ДІЯЛЬНОСТІ»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10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9927" y="3042144"/>
            <a:ext cx="9978899" cy="3233966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1000"/>
              </a:spcBef>
              <a:spcAft>
                <a:spcPts val="0"/>
              </a:spcAft>
              <a:buClr>
                <a:srgbClr val="5FCBEF"/>
              </a:buClr>
              <a:buNone/>
            </a:pPr>
            <a:endParaRPr lang="uk-UA" sz="3200" b="1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</a:pPr>
            <a:r>
              <a:rPr lang="uk-UA" sz="4800" b="1" dirty="0">
                <a:solidFill>
                  <a:srgbClr val="960000"/>
                </a:solidFill>
                <a:latin typeface="Calibri" panose="020F0502020204030204" pitchFamily="34" charset="0"/>
              </a:rPr>
              <a:t> </a:t>
            </a:r>
            <a:r>
              <a:rPr lang="uk-UA" sz="4800" b="1" dirty="0">
                <a:latin typeface="Calibri" panose="020F0502020204030204" pitchFamily="34" charset="0"/>
              </a:rPr>
              <a:t>ЗАБЕЗПЕЧЕННІ ВЕРХОВЕНСТВА ПРАВА ЯК АКТУАЛЬНОЇ СОЦІАЛЬНОЇ ПОТРЕБИ ГРОМАДЯН</a:t>
            </a:r>
          </a:p>
          <a:p>
            <a:pPr marL="0" indent="0" algn="ctr">
              <a:spcBef>
                <a:spcPts val="1000"/>
              </a:spcBef>
              <a:spcAft>
                <a:spcPts val="0"/>
              </a:spcAft>
              <a:buClr>
                <a:schemeClr val="bg2">
                  <a:lumMod val="75000"/>
                </a:schemeClr>
              </a:buClr>
              <a:buNone/>
            </a:pPr>
            <a:endParaRPr lang="uk-UA" sz="48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9927" y="407203"/>
            <a:ext cx="9783771" cy="2779342"/>
          </a:xfrm>
        </p:spPr>
        <p:txBody>
          <a:bodyPr anchor="ctr">
            <a:noAutofit/>
          </a:bodyPr>
          <a:lstStyle/>
          <a:p>
            <a:pPr algn="ctr"/>
            <a:r>
              <a:rPr lang="ru-RU" sz="4800" b="1" dirty="0">
                <a:latin typeface="Calibri" panose="020F0502020204030204" pitchFamily="34" charset="0"/>
                <a:cs typeface="Calibri" panose="020F0502020204030204" pitchFamily="34" charset="0"/>
              </a:rPr>
              <a:t>У ШИРОКОМУ РОЗУМІННІ ЗМІСТ СУДДІВСЬКОЇ ДІЯЛЬНОСТІ ПОЛЯГАЄ У</a:t>
            </a:r>
            <a:endParaRPr lang="en-US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5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5745" y="1648691"/>
            <a:ext cx="10337953" cy="4281054"/>
          </a:xfrm>
        </p:spPr>
        <p:txBody>
          <a:bodyPr>
            <a:noAutofit/>
          </a:bodyPr>
          <a:lstStyle/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700" b="1" dirty="0">
                <a:solidFill>
                  <a:srgbClr val="960000"/>
                </a:solidFill>
                <a:latin typeface="Calibri" panose="020F0502020204030204" pitchFamily="34" charset="0"/>
              </a:rPr>
              <a:t>	</a:t>
            </a:r>
            <a:r>
              <a:rPr lang="uk-UA" sz="3700" b="1" dirty="0">
                <a:latin typeface="Calibri" panose="020F0502020204030204" pitchFamily="34" charset="0"/>
              </a:rPr>
              <a:t>активна взаємодія з людьми, опосередкована правовими та процесуальними нормами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700" b="1" dirty="0">
                <a:latin typeface="Calibri" panose="020F0502020204030204" pitchFamily="34" charset="0"/>
              </a:rPr>
              <a:t>	здійснення ефективного впливу на окремих громадян та суспільство в цілому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3700" b="1" dirty="0">
                <a:latin typeface="Calibri" panose="020F0502020204030204" pitchFamily="34" charset="0"/>
              </a:rPr>
              <a:t>	подолання труднощів та бар’єрів у процесі спілкування з суб’єктами професійної взаємодії</a:t>
            </a:r>
            <a:endParaRPr lang="ru-RU" sz="3700" b="1" dirty="0">
              <a:latin typeface="Calibri" panose="020F0502020204030204" pitchFamily="34" charset="0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745" y="365639"/>
            <a:ext cx="10337953" cy="128305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>
                <a:latin typeface="Calibri" panose="020F0502020204030204" pitchFamily="34" charset="0"/>
              </a:rPr>
              <a:t>ПСИХОЛОГІЧНІ ОСОБЛИВОСТІ  СД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63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5744" y="1413164"/>
            <a:ext cx="10337953" cy="4918364"/>
          </a:xfrm>
        </p:spPr>
        <p:txBody>
          <a:bodyPr>
            <a:noAutofit/>
          </a:bodyPr>
          <a:lstStyle/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450" b="1" dirty="0">
                <a:solidFill>
                  <a:srgbClr val="960000"/>
                </a:solidFill>
                <a:latin typeface="Calibri" panose="020F0502020204030204" pitchFamily="34" charset="0"/>
              </a:rPr>
              <a:t>	</a:t>
            </a:r>
            <a:r>
              <a:rPr lang="uk-UA" sz="2450" b="1" dirty="0">
                <a:latin typeface="Calibri" panose="020F0502020204030204" pitchFamily="34" charset="0"/>
              </a:rPr>
              <a:t>Підвищена відповідальність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450" b="1" dirty="0">
                <a:latin typeface="Calibri" panose="020F0502020204030204" pitchFamily="34" charset="0"/>
              </a:rPr>
              <a:t>Інтенсивні розумові дії  (складність і різнобічність вирішуваних завдань)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450" b="1" dirty="0">
                <a:latin typeface="Calibri" panose="020F0502020204030204" pitchFamily="34" charset="0"/>
              </a:rPr>
              <a:t>Інтенсивне спілкування з людьми і здійснення на них впливу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450" b="1" dirty="0">
                <a:latin typeface="Calibri" panose="020F0502020204030204" pitchFamily="34" charset="0"/>
              </a:rPr>
              <a:t>Високий рівень емоційного фону спілкування та можливість психічного травматизму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450" b="1" dirty="0">
                <a:latin typeface="Calibri" panose="020F0502020204030204" pitchFamily="34" charset="0"/>
              </a:rPr>
              <a:t>Необхідність високого ступеню працездатності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450" b="1" dirty="0">
                <a:latin typeface="Calibri" panose="020F0502020204030204" pitchFamily="34" charset="0"/>
              </a:rPr>
              <a:t>Відчуття наприкінці робочого дня психічної виснаженості та втоми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450" b="1" dirty="0">
                <a:latin typeface="Calibri" panose="020F0502020204030204" pitchFamily="34" charset="0"/>
              </a:rPr>
              <a:t>Дефіцит часу для усвідомлення інформації та прийняття рішення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2450" b="1" dirty="0">
                <a:latin typeface="Calibri" panose="020F0502020204030204" pitchFamily="34" charset="0"/>
              </a:rPr>
              <a:t>Недоліки інформаційного забезпечення та умов здійснення діяльності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745" y="365639"/>
            <a:ext cx="10337953" cy="104752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>
                <a:latin typeface="Calibri" panose="020F0502020204030204" pitchFamily="34" charset="0"/>
              </a:rPr>
              <a:t>УМОВИ СУДДІВСЬКОЇ ДІЯЛЬНОСТІ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76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5744" y="1413164"/>
            <a:ext cx="10337953" cy="4918364"/>
          </a:xfrm>
        </p:spPr>
        <p:txBody>
          <a:bodyPr>
            <a:noAutofit/>
          </a:bodyPr>
          <a:lstStyle/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4000" b="1" dirty="0">
                <a:solidFill>
                  <a:srgbClr val="960000"/>
                </a:solidFill>
                <a:latin typeface="Calibri" panose="020F0502020204030204" pitchFamily="34" charset="0"/>
              </a:rPr>
              <a:t>	</a:t>
            </a:r>
            <a:r>
              <a:rPr lang="ru-RU" sz="4000" b="1" dirty="0">
                <a:latin typeface="Calibri" panose="020F0502020204030204" pitchFamily="34" charset="0"/>
              </a:rPr>
              <a:t>ЗБЕРЕЖЕННЯ ФІЗИЧНОГО ТА ПСИХІЧНОГО ЗДОРОВ’Я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4000" b="1" dirty="0">
                <a:latin typeface="Calibri" panose="020F0502020204030204" pitchFamily="34" charset="0"/>
              </a:rPr>
              <a:t> ЯКІСНЕ ВИКОНАННЯ ОБОВ’ЯЗКІВ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4000" b="1" dirty="0">
                <a:latin typeface="Calibri" panose="020F0502020204030204" pitchFamily="34" charset="0"/>
              </a:rPr>
              <a:t> ОТРИМАННЯ ЗАДОВОЛЕННЯ ВІД РОБОТИ 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4000" b="1" dirty="0">
                <a:latin typeface="Calibri" panose="020F0502020204030204" pitchFamily="34" charset="0"/>
              </a:rPr>
              <a:t> УСПІШНІСТЬ У ПРОФЕСІЙНІЙ СФЕРІ</a:t>
            </a:r>
            <a:endParaRPr lang="uk-UA" sz="4000" b="1" dirty="0">
              <a:latin typeface="Calibri" panose="020F0502020204030204" pitchFamily="34" charset="0"/>
            </a:endParaRP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745" y="365639"/>
            <a:ext cx="10337953" cy="104752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000" b="1" dirty="0">
                <a:latin typeface="Calibri" panose="020F0502020204030204" pitchFamily="34" charset="0"/>
              </a:rPr>
              <a:t>ОЗНАКИ ЕФЕКТИВНОЇ АДАПТАЦІЇ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4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1163" y="734291"/>
            <a:ext cx="10337953" cy="5486400"/>
          </a:xfrm>
        </p:spPr>
        <p:txBody>
          <a:bodyPr>
            <a:noAutofit/>
          </a:bodyPr>
          <a:lstStyle/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4000" b="1" i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	</a:t>
            </a:r>
            <a:r>
              <a:rPr lang="uk-UA" sz="4000" b="1" i="1" dirty="0">
                <a:latin typeface="Calibri" panose="020F0502020204030204" pitchFamily="34" charset="0"/>
              </a:rPr>
              <a:t>Я</a:t>
            </a:r>
            <a:r>
              <a:rPr lang="ru-RU" sz="4000" b="1" i="1" dirty="0">
                <a:latin typeface="Calibri" panose="020F0502020204030204" pitchFamily="34" charset="0"/>
              </a:rPr>
              <a:t>ким </a:t>
            </a:r>
            <a:r>
              <a:rPr lang="uk-UA" sz="4000" b="1" i="1" dirty="0">
                <a:latin typeface="Calibri" panose="020F0502020204030204" pitchFamily="34" charset="0"/>
              </a:rPr>
              <a:t>чином можна полегшити собі задачу, зважаючи на складність вимог суддівської професії? 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4000" b="1" i="1" dirty="0">
                <a:latin typeface="Calibri" panose="020F0502020204030204" pitchFamily="34" charset="0"/>
              </a:rPr>
              <a:t>Чи є щось таке, що б допомогло молодому фахівцю на практиці справитися з непростими вимогами суддівської діяльності судді, яким він ще не має можливості цілком відповідати?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393" y="5460670"/>
            <a:ext cx="1908867" cy="123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129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A5190F41-391D-4661-8361-149D5A443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5744" y="1413164"/>
            <a:ext cx="10337953" cy="4918364"/>
          </a:xfrm>
        </p:spPr>
        <p:txBody>
          <a:bodyPr>
            <a:noAutofit/>
          </a:bodyPr>
          <a:lstStyle/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uk-UA" sz="4000" b="1" dirty="0">
                <a:solidFill>
                  <a:srgbClr val="960000"/>
                </a:solidFill>
                <a:latin typeface="Calibri" panose="020F0502020204030204" pitchFamily="34" charset="0"/>
              </a:rPr>
              <a:t>	</a:t>
            </a:r>
            <a:r>
              <a:rPr lang="ru-RU" sz="4000" b="1" dirty="0">
                <a:latin typeface="Calibri" panose="020F0502020204030204" pitchFamily="34" charset="0"/>
              </a:rPr>
              <a:t>ЗОВНІШНІЙ ОБРАЗ</a:t>
            </a:r>
          </a:p>
          <a:p>
            <a:pPr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4000" b="1" dirty="0">
                <a:latin typeface="Calibri" panose="020F0502020204030204" pitchFamily="34" charset="0"/>
              </a:rPr>
              <a:t> ПЕВНИЙ СТИЛЬ СПІЛКУВАННЯ</a:t>
            </a:r>
          </a:p>
          <a:p>
            <a:pPr lvl="0" algn="ctr">
              <a:buClr>
                <a:srgbClr val="740000"/>
              </a:buClr>
              <a:buFont typeface="Wingdings" panose="05000000000000000000" pitchFamily="2" charset="2"/>
              <a:buChar char="Ø"/>
            </a:pPr>
            <a:r>
              <a:rPr lang="ru-RU" sz="4000" b="1" dirty="0">
                <a:latin typeface="Calibri" panose="020F0502020204030204" pitchFamily="34" charset="0"/>
              </a:rPr>
              <a:t> ПОВЕДІНКОВІ ТАКТИКИ</a:t>
            </a:r>
          </a:p>
          <a:p>
            <a:pPr marL="0" lvl="0" indent="0" algn="ctr">
              <a:buClr>
                <a:srgbClr val="740000"/>
              </a:buClr>
              <a:buNone/>
            </a:pPr>
            <a:r>
              <a:rPr lang="uk-UA" sz="3200" b="1" dirty="0">
                <a:latin typeface="Calibri" panose="020F0502020204030204" pitchFamily="34" charset="0"/>
              </a:rPr>
              <a:t>ПОТРЕБУЄ РОЗВИТКУ ЕМОЦІЙНОГО ІНТЕЛЕКТУ, КОМУНІКАТИВНОЇ КОМПЕТЕНТНОСТІ, ВМІННЯ ОЦІНЮВАТИ ОБСТАНОВКУ І ПЕРЕДБАЧИТИ ВРАЖЕННЯ</a:t>
            </a:r>
            <a:r>
              <a:rPr lang="uk-UA" sz="4000" b="1" dirty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="" xmlns:a16="http://schemas.microsoft.com/office/drawing/2014/main" id="{F98A8CFA-3F90-4509-8C42-109156DC9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744" y="365639"/>
            <a:ext cx="10337954" cy="1047525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ru-RU" sz="4600" b="1" dirty="0">
                <a:latin typeface="Calibri" panose="020F0502020204030204" pitchFamily="34" charset="0"/>
              </a:rPr>
              <a:t>ПОВЕДІНКОВО-РОЛЬОВИЙ АСПЕКТ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8B21471-4A81-449B-A661-5BECB15589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4823" y="5661498"/>
            <a:ext cx="1598437" cy="10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595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4396</TotalTime>
  <Words>372</Words>
  <Application>Microsoft Office PowerPoint</Application>
  <PresentationFormat>Произвольный</PresentationFormat>
  <Paragraphs>52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ПСИХОЛОГІЧНІ АСПЕКТИ</dc:title>
  <dc:creator>Hanna Savchenko</dc:creator>
  <cp:lastModifiedBy>Семенюк Вікторія Миколаївна</cp:lastModifiedBy>
  <cp:revision>164</cp:revision>
  <dcterms:created xsi:type="dcterms:W3CDTF">2017-08-29T15:16:49Z</dcterms:created>
  <dcterms:modified xsi:type="dcterms:W3CDTF">2017-11-29T08:40:10Z</dcterms:modified>
</cp:coreProperties>
</file>